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1" r:id="rId6"/>
    <p:sldId id="262" r:id="rId7"/>
    <p:sldId id="287" r:id="rId8"/>
    <p:sldId id="290" r:id="rId9"/>
    <p:sldId id="263" r:id="rId10"/>
    <p:sldId id="288" r:id="rId11"/>
    <p:sldId id="289" r:id="rId12"/>
    <p:sldId id="291" r:id="rId13"/>
    <p:sldId id="292" r:id="rId14"/>
    <p:sldId id="293" r:id="rId15"/>
    <p:sldId id="264" r:id="rId16"/>
    <p:sldId id="265" r:id="rId17"/>
    <p:sldId id="283" r:id="rId18"/>
    <p:sldId id="284" r:id="rId19"/>
    <p:sldId id="266" r:id="rId20"/>
    <p:sldId id="268" r:id="rId21"/>
    <p:sldId id="269" r:id="rId22"/>
    <p:sldId id="270" r:id="rId23"/>
    <p:sldId id="271" r:id="rId24"/>
    <p:sldId id="272" r:id="rId25"/>
    <p:sldId id="273" r:id="rId26"/>
    <p:sldId id="285" r:id="rId27"/>
    <p:sldId id="280" r:id="rId28"/>
    <p:sldId id="281" r:id="rId29"/>
    <p:sldId id="282" r:id="rId30"/>
    <p:sldId id="274" r:id="rId31"/>
    <p:sldId id="275" r:id="rId32"/>
    <p:sldId id="276" r:id="rId33"/>
    <p:sldId id="277" r:id="rId34"/>
    <p:sldId id="278" r:id="rId35"/>
    <p:sldId id="286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4"/>
    <p:restoredTop sz="94631"/>
  </p:normalViewPr>
  <p:slideViewPr>
    <p:cSldViewPr snapToGrid="0" snapToObjects="1">
      <p:cViewPr varScale="1">
        <p:scale>
          <a:sx n="117" d="100"/>
          <a:sy n="117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415A-8647-2248-BD40-927769871C7C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D274-17C2-9641-AE27-1DB16FD562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63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2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88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78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69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AFC7-A80D-5C41-99B4-16FEE62FB8F3}" type="datetimeFigureOut">
              <a:rPr kumimoji="1" lang="ja-JP" altLang="en-US" smtClean="0"/>
              <a:t>2017/8/31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0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ch.instacart.com/3-million-instacart-orders-open-sourced-d40d29ead6f2" TargetMode="Externa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instacart-market-basket-analysis/discussion/33128" TargetMode="Externa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r>
              <a:rPr lang="en-US" altLang="ja-JP" baseline="30000" dirty="0" smtClean="0"/>
              <a:t>nd</a:t>
            </a:r>
            <a:r>
              <a:rPr lang="en-US" altLang="ja-JP" dirty="0" smtClean="0"/>
              <a:t> Place Solution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Instacart </a:t>
            </a:r>
            <a:r>
              <a:rPr lang="en-US" altLang="ja-JP" dirty="0"/>
              <a:t>Market Basket Analysis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5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orders.csv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14450"/>
            <a:ext cx="1064030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</a:t>
            </a:r>
            <a:r>
              <a:rPr lang="en-US" altLang="ja-JP" dirty="0" smtClean="0"/>
              <a:t>orders.csv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8" y="1268730"/>
            <a:ext cx="931545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86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804862"/>
            <a:ext cx="11858625" cy="6053137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We </a:t>
            </a:r>
            <a:r>
              <a:rPr lang="en-US" altLang="ja-JP" dirty="0"/>
              <a:t>are given </a:t>
            </a:r>
            <a:r>
              <a:rPr lang="en-US" altLang="ja-JP" dirty="0" smtClean="0"/>
              <a:t>order_products.csv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519112"/>
            <a:ext cx="5130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34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7658" y="3427635"/>
            <a:ext cx="3744686" cy="970387"/>
          </a:xfrm>
        </p:spPr>
        <p:txBody>
          <a:bodyPr/>
          <a:lstStyle/>
          <a:p>
            <a:r>
              <a:rPr kumimoji="1" lang="en-US" altLang="ja-JP" dirty="0" smtClean="0"/>
              <a:t>Model for reorder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1489606"/>
            <a:ext cx="914642" cy="9146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9" y="1939610"/>
            <a:ext cx="914642" cy="91464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2396931"/>
            <a:ext cx="914642" cy="9146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9" y="3370935"/>
            <a:ext cx="841402" cy="8414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3830394"/>
            <a:ext cx="841402" cy="8414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4289853"/>
            <a:ext cx="841402" cy="8414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6" y="5264400"/>
            <a:ext cx="820963" cy="82096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37" y="5717180"/>
            <a:ext cx="820963" cy="8209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1461733"/>
            <a:ext cx="736266" cy="7362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1992927"/>
            <a:ext cx="709855" cy="7098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17" y="2568914"/>
            <a:ext cx="625042" cy="76772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3375189"/>
            <a:ext cx="736266" cy="73626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3906383"/>
            <a:ext cx="709855" cy="70985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037" y="4373681"/>
            <a:ext cx="521322" cy="77375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657" y="5258265"/>
            <a:ext cx="913123" cy="9131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657" y="5804950"/>
            <a:ext cx="893506" cy="755012"/>
          </a:xfrm>
          <a:prstGeom prst="rect">
            <a:avLst/>
          </a:prstGeom>
        </p:spPr>
      </p:pic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356673" y="1025836"/>
            <a:ext cx="4942114" cy="5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  product_id     label</a:t>
            </a:r>
            <a:endParaRPr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121" y="2034798"/>
            <a:ext cx="532195" cy="62611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11" y="1478718"/>
            <a:ext cx="532196" cy="6261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63" y="3427635"/>
            <a:ext cx="532195" cy="62611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6809" y="3969998"/>
            <a:ext cx="532196" cy="62611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42" y="4522712"/>
            <a:ext cx="532195" cy="62611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7695" y="2628798"/>
            <a:ext cx="532196" cy="62611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763" y="5342095"/>
            <a:ext cx="532196" cy="626113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0257" y="5906563"/>
            <a:ext cx="532196" cy="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altLang="ja-JP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2691019"/>
            <a:ext cx="11201400" cy="3209038"/>
          </a:xfrm>
        </p:spPr>
        <p:txBody>
          <a:bodyPr/>
          <a:lstStyle/>
          <a:p>
            <a:r>
              <a:rPr lang="en-US" altLang="ja-JP" dirty="0"/>
              <a:t>Model </a:t>
            </a:r>
            <a:r>
              <a:rPr lang="en-US" altLang="ja-JP"/>
              <a:t>for </a:t>
            </a:r>
            <a:r>
              <a:rPr lang="en-US" altLang="ja-JP" smtClean="0"/>
              <a:t>None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0" y="3029712"/>
            <a:ext cx="888087" cy="8880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3945915"/>
            <a:ext cx="888087" cy="8880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4832103"/>
            <a:ext cx="888087" cy="8880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60" y="1232357"/>
            <a:ext cx="888087" cy="8880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60" y="2145424"/>
            <a:ext cx="888087" cy="88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60" y="5718291"/>
            <a:ext cx="888087" cy="888087"/>
          </a:xfrm>
          <a:prstGeom prst="rect">
            <a:avLst/>
          </a:prstGeom>
        </p:spPr>
      </p:pic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98187" y="863181"/>
            <a:ext cx="3698756" cy="49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label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08" y="1395187"/>
            <a:ext cx="532195" cy="626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4051273"/>
            <a:ext cx="532195" cy="62611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9" y="6011353"/>
            <a:ext cx="532196" cy="62611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7" y="3160698"/>
            <a:ext cx="532196" cy="62611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748" y="2262671"/>
            <a:ext cx="532195" cy="62611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5016537"/>
            <a:ext cx="532195" cy="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10" y="942478"/>
            <a:ext cx="6451524" cy="59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Engineering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4557" y="1245704"/>
            <a:ext cx="11009243" cy="53437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I made 4 types of features</a:t>
            </a:r>
          </a:p>
          <a:p>
            <a:endParaRPr kumimoji="1" lang="en-US" altLang="ja-JP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</a:t>
            </a:r>
          </a:p>
          <a:p>
            <a:pPr lvl="1"/>
            <a:r>
              <a:rPr lang="en-US" altLang="ja-JP" dirty="0" smtClean="0"/>
              <a:t>What this user like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Item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item like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 x Item</a:t>
            </a:r>
          </a:p>
          <a:p>
            <a:pPr lvl="1"/>
            <a:r>
              <a:rPr lang="en-US" altLang="ja-JP" dirty="0" smtClean="0"/>
              <a:t>How do the user feel about the item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Datetime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day and hour like</a:t>
            </a:r>
          </a:p>
          <a:p>
            <a:pPr lvl="1"/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*For None model, I can’t use above features except user and datetime. So I convert those to stats(min, mean, max, sum, </a:t>
            </a:r>
            <a:r>
              <a:rPr lang="en-US" altLang="ja-JP" sz="2000" dirty="0" err="1" smtClean="0"/>
              <a:t>std</a:t>
            </a:r>
            <a:r>
              <a:rPr lang="mr-IN" altLang="ja-JP" sz="2000" dirty="0" smtClean="0"/>
              <a:t>…</a:t>
            </a:r>
            <a:r>
              <a:rPr lang="en-US" altLang="ja-JP" sz="2000" dirty="0" smtClean="0"/>
              <a:t>).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08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Importance for reorder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68189"/>
            <a:ext cx="8825821" cy="5738206"/>
          </a:xfrm>
        </p:spPr>
      </p:pic>
    </p:spTree>
    <p:extLst>
      <p:ext uri="{BB962C8B-B14F-4D97-AF65-F5344CB8AC3E}">
        <p14:creationId xmlns:p14="http://schemas.microsoft.com/office/powerpoint/2010/main" val="17271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</a:t>
            </a:r>
            <a:r>
              <a:rPr lang="en-US" altLang="ja-JP" dirty="0" smtClean="0"/>
              <a:t>None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990601"/>
            <a:ext cx="8534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Common sense tells me the item bought many times has high probability for reordering</a:t>
            </a:r>
          </a:p>
          <a:p>
            <a:endParaRPr kumimoji="1" lang="en-US" altLang="ja-JP" dirty="0" smtClean="0"/>
          </a:p>
          <a:p>
            <a:r>
              <a:rPr lang="en-US" altLang="ja-JP" dirty="0" smtClean="0"/>
              <a:t>Although the user bought the item many times, there is a timing for not reordering</a:t>
            </a:r>
          </a:p>
          <a:p>
            <a:endParaRPr lang="en-US" altLang="ja-JP" dirty="0" smtClean="0"/>
          </a:p>
          <a:p>
            <a:r>
              <a:rPr kumimoji="1" lang="en-US" altLang="ja-JP" dirty="0" smtClean="0"/>
              <a:t>I could figure out why the user didn’t buy the item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See next page for details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My Background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Problem Overview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Main Approach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Importance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Important Findings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F1 maximization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309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ja-JP" dirty="0"/>
              <a:t>u</a:t>
            </a:r>
            <a:r>
              <a:rPr lang="en-US" altLang="ja-JP" dirty="0" smtClean="0"/>
              <a:t>ser_id</a:t>
            </a:r>
            <a:r>
              <a:rPr lang="en-US" altLang="ja-JP" dirty="0"/>
              <a:t>: 54035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2" y="2010876"/>
            <a:ext cx="9751441" cy="48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This user always reorder Cola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at the order_number=8, the user didn’t reorder Cola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Why didn’t the user reorder Cola?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guess the user bought Fridge Pack Cola in stead of Cola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Therefore I made some features to catch that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14402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5471" y="1439964"/>
            <a:ext cx="11665974" cy="5270551"/>
          </a:xfrm>
        </p:spPr>
        <p:txBody>
          <a:bodyPr/>
          <a:lstStyle/>
          <a:p>
            <a:r>
              <a:rPr kumimoji="1" lang="en-US" altLang="ja-JP" dirty="0" smtClean="0"/>
              <a:t>See this feature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18" y="2112959"/>
            <a:ext cx="7258364" cy="44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343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ja-JP" dirty="0" smtClean="0"/>
              <a:t>days_last_order-max is </a:t>
            </a:r>
            <a:r>
              <a:rPr lang="en-US" altLang="ja-JP" dirty="0"/>
              <a:t>difference between </a:t>
            </a:r>
            <a:r>
              <a:rPr lang="en-US" altLang="ja-JP" dirty="0" smtClean="0"/>
              <a:t>days_since_last_order_this_item</a:t>
            </a:r>
            <a:r>
              <a:rPr lang="en-US" altLang="ja-JP" dirty="0"/>
              <a:t> and </a:t>
            </a:r>
            <a:r>
              <a:rPr lang="en-US" altLang="ja-JP" dirty="0" smtClean="0"/>
              <a:t>useritem_order_days_max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days_since_last_order_this_item </a:t>
            </a:r>
            <a:r>
              <a:rPr lang="en-US" altLang="ja-JP" dirty="0" smtClean="0"/>
              <a:t>is a feature belong to user and item. This means how many days passed since last order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Also, useritem_order_days_max is </a:t>
            </a:r>
            <a:r>
              <a:rPr lang="en-US" altLang="ja-JP" dirty="0"/>
              <a:t>a feature belong to user and item. This means </a:t>
            </a:r>
            <a:r>
              <a:rPr lang="en-US" altLang="ja-JP" dirty="0" smtClean="0"/>
              <a:t>max span(day) of order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For more detail, see the next page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88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1304" y="1690688"/>
            <a:ext cx="11022496" cy="492214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See the index 0, this means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user bought this item 14 days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ago, and max span is 30 days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So I think this feature says if the user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   is bored or not by that item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43" y="1537252"/>
            <a:ext cx="5783857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497496"/>
            <a:ext cx="10969487" cy="4891502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We already know </a:t>
            </a:r>
            <a:r>
              <a:rPr lang="en-US" altLang="ja-JP" sz="2400" dirty="0"/>
              <a:t>f</a:t>
            </a:r>
            <a:r>
              <a:rPr lang="en-US" altLang="ja-JP" sz="2400" dirty="0" smtClean="0"/>
              <a:t>ruits </a:t>
            </a:r>
            <a:r>
              <a:rPr lang="en-US" altLang="ja-JP" sz="2400" dirty="0"/>
              <a:t>are reordered more frequently than </a:t>
            </a:r>
            <a:r>
              <a:rPr lang="en-US" altLang="ja-JP" sz="2400" dirty="0" smtClean="0"/>
              <a:t>vegetables(</a:t>
            </a:r>
            <a:r>
              <a:rPr lang="en-US" altLang="ja-JP" sz="2400" dirty="0" smtClean="0">
                <a:hlinkClick r:id="rId2"/>
              </a:rPr>
              <a:t>3 Million Instacart Orders, Open Sourced</a:t>
            </a:r>
            <a:r>
              <a:rPr lang="en-US" altLang="ja-JP" sz="2400" dirty="0" smtClean="0"/>
              <a:t>)</a:t>
            </a:r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So I’d like to know how often?</a:t>
            </a:r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And made this feature</a:t>
            </a:r>
          </a:p>
          <a:p>
            <a:endParaRPr lang="en-US" altLang="ja-JP" sz="2400" dirty="0" smtClean="0"/>
          </a:p>
          <a:p>
            <a:r>
              <a:rPr lang="en-US" altLang="ja-JP" sz="2400" dirty="0"/>
              <a:t>This </a:t>
            </a:r>
            <a:r>
              <a:rPr lang="en-US" altLang="ja-JP" sz="2400" dirty="0" smtClean="0"/>
              <a:t>item_10to1_ratio means </a:t>
            </a:r>
            <a:r>
              <a:rPr kumimoji="1" lang="en-US" altLang="ja-JP" sz="2400" dirty="0" smtClean="0"/>
              <a:t>what’s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the reorder ratio after ordered(1) </a:t>
            </a:r>
          </a:p>
          <a:p>
            <a:pPr marL="0" indent="0">
              <a:buNone/>
            </a:pPr>
            <a:r>
              <a:rPr kumimoji="1" lang="en-US" altLang="ja-JP" sz="2400" dirty="0" smtClean="0"/>
              <a:t>   and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not ordered(0)</a:t>
            </a:r>
          </a:p>
          <a:p>
            <a:r>
              <a:rPr lang="en-US" altLang="ja-JP" sz="2400" dirty="0" smtClean="0"/>
              <a:t>Next page, for more details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6" y="2172527"/>
            <a:ext cx="5446643" cy="37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Lets say </a:t>
            </a:r>
            <a:r>
              <a:rPr lang="en-US" altLang="ja-JP" dirty="0"/>
              <a:t>userA bought itemA at </a:t>
            </a:r>
            <a:r>
              <a:rPr lang="en-US" altLang="ja-JP" dirty="0" smtClean="0"/>
              <a:t>order_number 1 and 4</a:t>
            </a:r>
          </a:p>
          <a:p>
            <a:r>
              <a:rPr lang="en-US" altLang="ja-JP" dirty="0" smtClean="0"/>
              <a:t>And userB </a:t>
            </a:r>
            <a:r>
              <a:rPr lang="en-US" altLang="ja-JP" dirty="0"/>
              <a:t>bought </a:t>
            </a:r>
            <a:r>
              <a:rPr lang="en-US" altLang="ja-JP" dirty="0" smtClean="0"/>
              <a:t>itemA </a:t>
            </a:r>
            <a:r>
              <a:rPr lang="en-US" altLang="ja-JP" dirty="0"/>
              <a:t>at order_number </a:t>
            </a:r>
            <a:r>
              <a:rPr lang="en-US" altLang="ja-JP" dirty="0" smtClean="0"/>
              <a:t>1 </a:t>
            </a:r>
            <a:r>
              <a:rPr lang="en-US" altLang="ja-JP" dirty="0"/>
              <a:t>and 3</a:t>
            </a:r>
          </a:p>
          <a:p>
            <a:r>
              <a:rPr lang="en-US" altLang="ja-JP" dirty="0" smtClean="0"/>
              <a:t>item_10to1_ratio is 0.5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75" y="3562578"/>
            <a:ext cx="5487896" cy="2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None </a:t>
            </a:r>
            <a:r>
              <a:rPr lang="en-US" altLang="ja-JP" dirty="0"/>
              <a:t>- 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1325563"/>
            <a:ext cx="11155017" cy="4851400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useritem_sum_pos_cart is made by summing up </a:t>
            </a:r>
            <a:r>
              <a:rPr kumimoji="1" lang="en-US" altLang="ja-JP" sz="2400" dirty="0" smtClean="0"/>
              <a:t>the pos_cart by user and item</a:t>
            </a:r>
          </a:p>
          <a:p>
            <a:endParaRPr kumimoji="1" lang="en-US" altLang="ja-JP" sz="2400" dirty="0" smtClean="0"/>
          </a:p>
          <a:p>
            <a:r>
              <a:rPr lang="en-US" altLang="ja-JP" sz="2400" dirty="0" smtClean="0"/>
              <a:t>So useritem_sum_pos_cart-mean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 is mean of above 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 smtClean="0"/>
              <a:t>This feature says the user who didn’t 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buy many items all at once would be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None</a:t>
            </a:r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40" y="2036521"/>
            <a:ext cx="6022460" cy="41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1" y="1325563"/>
            <a:ext cx="11102009" cy="5130041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total_buy is number of total order</a:t>
            </a:r>
          </a:p>
          <a:p>
            <a:endParaRPr lang="en-US" altLang="ja-JP" sz="2400" dirty="0" smtClean="0"/>
          </a:p>
          <a:p>
            <a:r>
              <a:rPr kumimoji="1" lang="en-US" altLang="ja-JP" sz="2400" dirty="0" smtClean="0"/>
              <a:t>If userA bought itemA 3 times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in the past, this would be 3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So </a:t>
            </a:r>
            <a:r>
              <a:rPr lang="en-US" altLang="ja-JP" sz="2400" dirty="0" smtClean="0"/>
              <a:t>total_buy-max is max of above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feature </a:t>
            </a:r>
            <a:r>
              <a:rPr kumimoji="1" lang="en-US" altLang="ja-JP" sz="2400" dirty="0" smtClean="0"/>
              <a:t>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 smtClean="0"/>
              <a:t>This feature says the user who bought</a:t>
            </a:r>
          </a:p>
          <a:p>
            <a:pPr marL="0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 same item in the past wouldn’t be None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88" y="1683372"/>
            <a:ext cx="5743712" cy="3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3826" y="1431235"/>
            <a:ext cx="10889974" cy="4745728"/>
          </a:xfrm>
        </p:spPr>
        <p:txBody>
          <a:bodyPr>
            <a:normAutofit/>
          </a:bodyPr>
          <a:lstStyle/>
          <a:p>
            <a:r>
              <a:rPr lang="en-US" altLang="ja-JP" sz="2300" dirty="0" smtClean="0"/>
              <a:t>t-1_is_None is binary feature</a:t>
            </a:r>
          </a:p>
          <a:p>
            <a:endParaRPr lang="en-US" altLang="ja-JP" sz="2300" dirty="0" smtClean="0"/>
          </a:p>
          <a:p>
            <a:r>
              <a:rPr kumimoji="1" lang="en-US" altLang="ja-JP" sz="2300" dirty="0" smtClean="0"/>
              <a:t>This says if the user’s previous order</a:t>
            </a:r>
          </a:p>
          <a:p>
            <a:pPr marL="0" indent="0">
              <a:buNone/>
            </a:pPr>
            <a:r>
              <a:rPr lang="en-US" altLang="ja-JP" sz="2300" dirty="0"/>
              <a:t> </a:t>
            </a:r>
            <a:r>
              <a:rPr lang="en-US" altLang="ja-JP" sz="2300" dirty="0" smtClean="0"/>
              <a:t>  is None</a:t>
            </a:r>
          </a:p>
          <a:p>
            <a:pPr marL="0" indent="0">
              <a:buNone/>
            </a:pPr>
            <a:endParaRPr lang="en-US" altLang="ja-JP" sz="2300" dirty="0" smtClean="0"/>
          </a:p>
          <a:p>
            <a:r>
              <a:rPr kumimoji="1" lang="en-US" altLang="ja-JP" sz="2300" dirty="0" smtClean="0"/>
              <a:t>If previous order was None,</a:t>
            </a:r>
          </a:p>
          <a:p>
            <a:pPr marL="0" indent="0">
              <a:buNone/>
            </a:pPr>
            <a:r>
              <a:rPr lang="en-US" altLang="ja-JP" sz="2300" dirty="0"/>
              <a:t> </a:t>
            </a:r>
            <a:r>
              <a:rPr lang="en-US" altLang="ja-JP" sz="2300" dirty="0" smtClean="0"/>
              <a:t>  the next order would be None</a:t>
            </a:r>
          </a:p>
          <a:p>
            <a:pPr marL="0" indent="0">
              <a:buNone/>
            </a:pPr>
            <a:r>
              <a:rPr kumimoji="1" lang="en-US" altLang="ja-JP" sz="2300" dirty="0"/>
              <a:t> </a:t>
            </a:r>
            <a:r>
              <a:rPr kumimoji="1" lang="en-US" altLang="ja-JP" sz="2300" dirty="0" smtClean="0"/>
              <a:t>  </a:t>
            </a:r>
            <a:r>
              <a:rPr lang="en-US" altLang="ja-JP" sz="2300" dirty="0" smtClean="0"/>
              <a:t>with </a:t>
            </a:r>
            <a:r>
              <a:rPr lang="en-US" altLang="ja-JP" sz="2300" dirty="0"/>
              <a:t>a </a:t>
            </a:r>
            <a:r>
              <a:rPr lang="en-US" altLang="ja-JP" sz="2300" dirty="0" smtClean="0"/>
              <a:t>30</a:t>
            </a:r>
            <a:r>
              <a:rPr lang="en-US" altLang="ja-JP" sz="2300" dirty="0"/>
              <a:t>% possibility</a:t>
            </a:r>
            <a:endParaRPr kumimoji="1" lang="ja-JP" altLang="en-US" sz="23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30" y="1855305"/>
            <a:ext cx="5859869" cy="40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My </a:t>
            </a:r>
            <a:r>
              <a:rPr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Bachelor of Economics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Programmer of 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Consultant of </a:t>
            </a:r>
            <a:r>
              <a:rPr lang="en-US" altLang="ja-JP" dirty="0" smtClean="0"/>
              <a:t>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2</a:t>
            </a:r>
            <a:r>
              <a:rPr kumimoji="1" lang="en-US" altLang="ja-JP" baseline="30000" dirty="0" smtClean="0"/>
              <a:t>nd</a:t>
            </a:r>
            <a:r>
              <a:rPr kumimoji="1" lang="en-US" altLang="ja-JP" dirty="0" smtClean="0"/>
              <a:t> Place at KDDCUP2015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Data Scientist at Yahoo! JAPAN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77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1696" y="278296"/>
            <a:ext cx="10515600" cy="1325563"/>
          </a:xfrm>
        </p:spPr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5483" y="1603859"/>
            <a:ext cx="11208026" cy="500932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this competition</a:t>
            </a:r>
            <a:r>
              <a:rPr lang="en-US" altLang="ja-JP" dirty="0" smtClean="0"/>
              <a:t>, F1 score were used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So we needed to convert probability to binary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To convert, we also needed to know the threshold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At first, I used 0.2 as threshold that was optimized by grid search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I saw the comment on discussion that said different order should have different threshold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the next page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092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690688"/>
            <a:ext cx="11182350" cy="5081797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238539" y="4121427"/>
            <a:ext cx="11714922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the first example, threshold is between 0.9 and 0.3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In the second example, </a:t>
            </a:r>
            <a:r>
              <a:rPr lang="en-US" altLang="ja-JP" dirty="0"/>
              <a:t>threshold </a:t>
            </a:r>
            <a:r>
              <a:rPr lang="en-US" altLang="ja-JP" dirty="0" smtClean="0"/>
              <a:t>is lower than 0.2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As I showed, each order should have each threshold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using above calculation, we have to prepare all patterns of probability at first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Thus I needed to come up with another calculation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/>
              <a:t>See the next page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86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212034"/>
            <a:ext cx="10515600" cy="980661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391477"/>
            <a:ext cx="10969487" cy="5261114"/>
          </a:xfrm>
        </p:spPr>
        <p:txBody>
          <a:bodyPr/>
          <a:lstStyle/>
          <a:p>
            <a:r>
              <a:rPr kumimoji="1" lang="en-US" altLang="ja-JP" dirty="0" smtClean="0"/>
              <a:t>Lets say itemA:0.9, itemB:0.3</a:t>
            </a:r>
          </a:p>
          <a:p>
            <a:r>
              <a:rPr lang="en-US" altLang="ja-JP" dirty="0"/>
              <a:t>I </a:t>
            </a:r>
            <a:r>
              <a:rPr lang="en-US" altLang="ja-JP" dirty="0" smtClean="0"/>
              <a:t>generated pseudo y_true using randomness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many times</a:t>
            </a:r>
          </a:p>
          <a:p>
            <a:r>
              <a:rPr kumimoji="1" lang="en-US" altLang="ja-JP" dirty="0" smtClean="0"/>
              <a:t>And then checked F1 score from 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kumimoji="1" lang="en-US" altLang="ja-JP" dirty="0" smtClean="0"/>
              <a:t>higher probability item</a:t>
            </a:r>
            <a:r>
              <a:rPr lang="en-US" altLang="ja-JP" dirty="0" smtClean="0"/>
              <a:t> until F1 score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get worse</a:t>
            </a:r>
            <a:endParaRPr kumimoji="1" lang="en-US" altLang="ja-JP" dirty="0" smtClean="0"/>
          </a:p>
          <a:p>
            <a:r>
              <a:rPr lang="en-US" altLang="ja-JP" dirty="0" smtClean="0"/>
              <a:t>We don’t need to calculate all of patterns</a:t>
            </a:r>
          </a:p>
          <a:p>
            <a:pPr marL="0" indent="0">
              <a:buNone/>
            </a:pPr>
            <a:r>
              <a:rPr lang="en-US" altLang="ja-JP" dirty="0" smtClean="0"/>
              <a:t>  like A, B, AB</a:t>
            </a:r>
            <a:r>
              <a:rPr lang="mr-IN" altLang="ja-JP" dirty="0" smtClean="0"/>
              <a:t>…</a:t>
            </a:r>
            <a:endParaRPr lang="en-US" altLang="ja-JP" dirty="0" smtClean="0"/>
          </a:p>
          <a:p>
            <a:r>
              <a:rPr lang="en-US" altLang="ja-JP" dirty="0"/>
              <a:t>B</a:t>
            </a:r>
            <a:r>
              <a:rPr kumimoji="1" lang="en-US" altLang="ja-JP" dirty="0" smtClean="0"/>
              <a:t>ecause if we should select itemB, we should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select itemA as well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74" y="1391477"/>
            <a:ext cx="2690192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026" y="795130"/>
            <a:ext cx="11194774" cy="5381833"/>
          </a:xfrm>
        </p:spPr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F1score_mean(</a:t>
            </a:r>
            <a:r>
              <a:rPr kumimoji="1" lang="en-US" altLang="ja-JP" dirty="0" smtClean="0"/>
              <a:t>              , [A]) -&gt; </a:t>
            </a:r>
            <a:r>
              <a:rPr lang="is-IS" altLang="ja-JP" dirty="0" smtClean="0"/>
              <a:t>0.809747641431</a:t>
            </a:r>
          </a:p>
          <a:p>
            <a:endParaRPr kumimoji="1" lang="is-IS" altLang="ja-JP" dirty="0"/>
          </a:p>
          <a:p>
            <a:endParaRPr lang="is-IS" altLang="ja-JP" dirty="0" smtClean="0"/>
          </a:p>
          <a:p>
            <a:endParaRPr kumimoji="1" lang="is-IS" altLang="ja-JP" dirty="0" smtClean="0"/>
          </a:p>
          <a:p>
            <a:endParaRPr lang="is-IS" altLang="ja-JP" dirty="0"/>
          </a:p>
          <a:p>
            <a:endParaRPr kumimoji="1" lang="is-IS" altLang="ja-JP" dirty="0"/>
          </a:p>
          <a:p>
            <a:r>
              <a:rPr lang="en-US" altLang="ja-JP" dirty="0"/>
              <a:t>F1score_mean(</a:t>
            </a:r>
            <a:r>
              <a:rPr lang="en-US" altLang="ja-JP" dirty="0" smtClean="0"/>
              <a:t>               </a:t>
            </a:r>
            <a:r>
              <a:rPr lang="en-US" altLang="ja-JP" dirty="0"/>
              <a:t>, </a:t>
            </a:r>
            <a:r>
              <a:rPr lang="en-US" altLang="ja-JP" dirty="0" smtClean="0"/>
              <a:t>[A,B]) </a:t>
            </a:r>
            <a:r>
              <a:rPr lang="en-US" altLang="ja-JP" dirty="0"/>
              <a:t>-&gt; </a:t>
            </a:r>
            <a:r>
              <a:rPr lang="is-IS" altLang="ja-JP" dirty="0"/>
              <a:t>0.709004233757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795130"/>
            <a:ext cx="1374349" cy="2557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3918156"/>
            <a:ext cx="1374349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that method, None is probability of (1-itemA)*(1-itemB)*</a:t>
            </a:r>
            <a:r>
              <a:rPr kumimoji="1" lang="mr-IN" altLang="ja-JP" dirty="0" smtClean="0"/>
              <a:t>…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I thought None can be predicted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Thus I made None model and handling None as item, got high score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This finding boost F1 0.400 to 0.407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</a:t>
            </a:r>
            <a:r>
              <a:rPr lang="en-US" altLang="ja-JP" dirty="0" smtClean="0"/>
              <a:t>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 this competition, we have to predict reorder.</a:t>
            </a:r>
          </a:p>
          <a:p>
            <a:r>
              <a:rPr lang="en-US" altLang="ja-JP" dirty="0" smtClean="0"/>
              <a:t>So, it is little different from general recommendation.</a:t>
            </a:r>
          </a:p>
          <a:p>
            <a:r>
              <a:rPr kumimoji="1" lang="en-US" altLang="ja-JP" dirty="0" smtClean="0"/>
              <a:t>I mean,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18" y="3082415"/>
            <a:ext cx="5655458" cy="17304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18" y="4947754"/>
            <a:ext cx="5649577" cy="1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2857" y="1480458"/>
            <a:ext cx="10990943" cy="510902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How hot(user)?</a:t>
            </a:r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*prior is regarded as train</a:t>
            </a:r>
            <a:endParaRPr lang="en-US" altLang="ja-JP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4525"/>
            <a:ext cx="6072421" cy="41747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914525"/>
            <a:ext cx="6072421" cy="4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8971" y="1335314"/>
            <a:ext cx="10874829" cy="5355772"/>
          </a:xfrm>
        </p:spPr>
        <p:txBody>
          <a:bodyPr/>
          <a:lstStyle/>
          <a:p>
            <a:r>
              <a:rPr lang="en-US" altLang="ja-JP" dirty="0"/>
              <a:t>How </a:t>
            </a:r>
            <a:r>
              <a:rPr lang="en-US" altLang="ja-JP" dirty="0" smtClean="0"/>
              <a:t>hot(item)?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*Clipped by 500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" y="2058221"/>
            <a:ext cx="6136368" cy="42187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058221"/>
            <a:ext cx="6136368" cy="42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918" y="1210234"/>
            <a:ext cx="11819964" cy="5647765"/>
          </a:xfrm>
        </p:spPr>
        <p:txBody>
          <a:bodyPr/>
          <a:lstStyle/>
          <a:p>
            <a:r>
              <a:rPr lang="en-US" altLang="ja-JP" dirty="0" smtClean="0"/>
              <a:t>Evaluation metric is mean F1 score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en-US" altLang="ja-JP" dirty="0" smtClean="0"/>
              <a:t>Precision and Recall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09" y="1804941"/>
            <a:ext cx="5524500" cy="838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85" y="3198819"/>
            <a:ext cx="1645397" cy="1309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34" y="4744439"/>
            <a:ext cx="2400300" cy="673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4" y="5801219"/>
            <a:ext cx="364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5399" y="0"/>
            <a:ext cx="10515600" cy="1325563"/>
          </a:xfrm>
        </p:spPr>
        <p:txBody>
          <a:bodyPr/>
          <a:lstStyle/>
          <a:p>
            <a:r>
              <a:rPr lang="en-US" altLang="ja-JP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1325564"/>
            <a:ext cx="11858625" cy="5532436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Links between the files</a:t>
            </a:r>
            <a:endParaRPr kumimoji="1" lang="ja-JP" altLang="en-US" dirty="0"/>
          </a:p>
        </p:txBody>
      </p:sp>
      <p:pic>
        <p:nvPicPr>
          <p:cNvPr id="4" name="図 3">
            <a:hlinkClick r:id="rId2" tooltip="Links between the files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1893095"/>
            <a:ext cx="10939367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257" y="1573307"/>
            <a:ext cx="11669486" cy="5059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 made 2 models. For predicting reorder and for </a:t>
            </a:r>
            <a:r>
              <a:rPr lang="en-US" altLang="ja-JP" dirty="0"/>
              <a:t>predicting </a:t>
            </a:r>
            <a:r>
              <a:rPr kumimoji="1" lang="en-US" altLang="ja-JP" dirty="0" smtClean="0"/>
              <a:t>None*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reorder model’s keys are user_id and product_id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None model’s key is only </a:t>
            </a:r>
            <a:r>
              <a:rPr lang="en-US" altLang="ja-JP" dirty="0" smtClean="0"/>
              <a:t>u</a:t>
            </a:r>
            <a:r>
              <a:rPr kumimoji="1" lang="en-US" altLang="ja-JP" dirty="0" smtClean="0"/>
              <a:t>ser_id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 thought I should use more train data to make better prediction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decided to use prior as train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As a result of tunings, best number of window is 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next page for 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900" dirty="0" smtClean="0"/>
              <a:t>*None means there is no reorder</a:t>
            </a:r>
          </a:p>
        </p:txBody>
      </p:sp>
    </p:spTree>
    <p:extLst>
      <p:ext uri="{BB962C8B-B14F-4D97-AF65-F5344CB8AC3E}">
        <p14:creationId xmlns:p14="http://schemas.microsoft.com/office/powerpoint/2010/main" val="9443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4482</TotalTime>
  <Words>981</Words>
  <Application>Microsoft Macintosh PowerPoint</Application>
  <PresentationFormat>ワイド画面</PresentationFormat>
  <Paragraphs>207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0" baseType="lpstr">
      <vt:lpstr>Mangal</vt:lpstr>
      <vt:lpstr>Yu Gothic</vt:lpstr>
      <vt:lpstr>Yu Gothic Light</vt:lpstr>
      <vt:lpstr>Arial</vt:lpstr>
      <vt:lpstr>ホワイト</vt:lpstr>
      <vt:lpstr>2nd Place Solution</vt:lpstr>
      <vt:lpstr>Agenda</vt:lpstr>
      <vt:lpstr>My Background</vt:lpstr>
      <vt:lpstr>Problem Overview</vt:lpstr>
      <vt:lpstr>Problem Overview</vt:lpstr>
      <vt:lpstr>Problem Overview</vt:lpstr>
      <vt:lpstr>Problem Overview</vt:lpstr>
      <vt:lpstr>Problem Overview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Feature Engineering</vt:lpstr>
      <vt:lpstr>Feature Importance for reorder</vt:lpstr>
      <vt:lpstr>Feature Importance for None</vt:lpstr>
      <vt:lpstr>Important Findings for reorder - 1</vt:lpstr>
      <vt:lpstr>Important Findings for reorder - 1</vt:lpstr>
      <vt:lpstr>Important Findings for reorder - 1</vt:lpstr>
      <vt:lpstr>Important Findings for reorder - 2</vt:lpstr>
      <vt:lpstr>Important Findings for reorder - 2</vt:lpstr>
      <vt:lpstr>Important Findings for reorder - 2</vt:lpstr>
      <vt:lpstr>Important Findings for reorder - 3</vt:lpstr>
      <vt:lpstr>Important Findings for reorder - 3</vt:lpstr>
      <vt:lpstr>Important Findings for None - 1</vt:lpstr>
      <vt:lpstr>Important Findings for None - 2</vt:lpstr>
      <vt:lpstr>Important Findings for None - 3</vt:lpstr>
      <vt:lpstr>F1 maximization</vt:lpstr>
      <vt:lpstr>F1 maximization</vt:lpstr>
      <vt:lpstr>F1 maximization</vt:lpstr>
      <vt:lpstr>F1 maximization</vt:lpstr>
      <vt:lpstr>F1 maximization</vt:lpstr>
      <vt:lpstr>F1 maximization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Place Solution</dc:title>
  <dc:creator>小野寺　和樹</dc:creator>
  <cp:lastModifiedBy>小野寺　和樹</cp:lastModifiedBy>
  <cp:revision>87</cp:revision>
  <dcterms:created xsi:type="dcterms:W3CDTF">2017-08-25T03:32:24Z</dcterms:created>
  <dcterms:modified xsi:type="dcterms:W3CDTF">2017-08-31T13:18:33Z</dcterms:modified>
</cp:coreProperties>
</file>